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 Slab"/>
      <p:regular r:id="rId21"/>
      <p:bold r:id="rId22"/>
    </p:embeddedFon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Slab-bold.fntdata"/><Relationship Id="rId21" Type="http://schemas.openxmlformats.org/officeDocument/2006/relationships/font" Target="fonts/RobotoSlab-regular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Damian- 1,2,3,5,6  Madz- 7,8 Manny-9,10  Sri-6,11 Sav-12,13,14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7e88f59b5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7e88f59b5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7e6f612c7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7e6f612c7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7e6f612c7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7e6f612c7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804b360b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804b360b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t/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Install python, pytorch, and all necessary libraries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t/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Download HAM10000 dataset and preprocess the images. Then split into train, validation and test sets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t/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Import pretrained resnet50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Replace the final classification layer with a layer matching the number of skin disease classes (7 for HAM10000)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Freeze earlier layers ito fine tune the whole network for better performance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Train the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Define loss function and </a:t>
            </a:r>
            <a:r>
              <a:rPr lang="en"/>
              <a:t>optimizer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Training loop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Validate after each epoch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Evaluate the model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 Test on the held out test set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Measure</a:t>
            </a:r>
            <a:r>
              <a:rPr lang="en"/>
              <a:t> metrics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Visualize </a:t>
            </a:r>
            <a:r>
              <a:rPr lang="en"/>
              <a:t>predictions</a:t>
            </a:r>
            <a:r>
              <a:rPr lang="en"/>
              <a:t> vs true labels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Deployment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Package</a:t>
            </a:r>
            <a:r>
              <a:rPr lang="en"/>
              <a:t> the model into an API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Deploy to a web app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7e6f612c7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7e6f612c7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7e6f612c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7e6f612c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7e6c61af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7e6c61af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7e6c61af8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7e6c61af8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Early</a:t>
            </a:r>
            <a:r>
              <a:rPr lang="en"/>
              <a:t> </a:t>
            </a:r>
            <a:r>
              <a:rPr lang="en"/>
              <a:t>detection</a:t>
            </a:r>
            <a:r>
              <a:rPr lang="en"/>
              <a:t> of melanoma increases the </a:t>
            </a:r>
            <a:r>
              <a:rPr lang="en"/>
              <a:t>survival</a:t>
            </a:r>
            <a:r>
              <a:rPr lang="en"/>
              <a:t> rates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80580cc6d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80580cc6d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Early detection of melanoma increases the survival rates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80d852b79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80d852b79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Early detection of melanoma increases the survival rates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7e6f612c7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7e6f612c7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7e88f59b5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7e88f59b5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7e88f59b5f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7e88f59b5f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7e6f612c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7e6f612c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AI-Driven System for Classifying Skin Diseases from Images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7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 Requirements</a:t>
            </a:r>
            <a:endParaRPr/>
          </a:p>
        </p:txBody>
      </p:sp>
      <p:sp>
        <p:nvSpPr>
          <p:cNvPr id="128" name="Google Shape;128;p22"/>
          <p:cNvSpPr txBox="1"/>
          <p:nvPr/>
        </p:nvSpPr>
        <p:spPr>
          <a:xfrm>
            <a:off x="387900" y="1381775"/>
            <a:ext cx="8049000" cy="31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Risk assessment dashboard: Summarize risk factors (e.g., family history, sun exposure) alongside AI diagnosis.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Offline capability: Allow the mobile app to run basic inference without internet access.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Expanded disease set: Add rarer or systemic conditions beyond the initial dataset scope.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Advanced explainability: Provide interactive heatmaps or feature-importance charts beyond Grad-CAM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Various image sizes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Variation</a:t>
            </a:r>
            <a:r>
              <a:rPr lang="en" sz="1600"/>
              <a:t>s in image quality 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Similarities in patterns of skin diseases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Categorizing stages in skin diseases 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Scheduling Conflicts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Other Class Projects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 sz="1600"/>
              <a:t>Finding up to date research and data</a:t>
            </a:r>
            <a:endParaRPr sz="1600"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4775" y="1553967"/>
            <a:ext cx="4398326" cy="24740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87900" y="1489825"/>
            <a:ext cx="4707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Visual Studio Code - IDE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GitHub - Version control</a:t>
            </a:r>
            <a:endParaRPr/>
          </a:p>
          <a:p>
            <a:pPr indent="-317182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Git</a:t>
            </a:r>
            <a:endParaRPr/>
          </a:p>
          <a:p>
            <a:pPr indent="-317182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PyTorch</a:t>
            </a:r>
            <a:endParaRPr/>
          </a:p>
          <a:p>
            <a:pPr indent="-297497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Deep learning framework to build and train our CNN</a:t>
            </a:r>
            <a:endParaRPr/>
          </a:p>
          <a:p>
            <a:pPr indent="-317182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ResNet50</a:t>
            </a:r>
            <a:endParaRPr/>
          </a:p>
          <a:p>
            <a:pPr indent="-297497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Pre-trained CNN model architecture for image recognition</a:t>
            </a:r>
            <a:endParaRPr/>
          </a:p>
          <a:p>
            <a:pPr indent="-317182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HAM10000</a:t>
            </a:r>
            <a:endParaRPr/>
          </a:p>
          <a:p>
            <a:pPr indent="-297497" lvl="1" marL="914400" rtl="0" algn="l">
              <a:spcBef>
                <a:spcPts val="1000"/>
              </a:spcBef>
              <a:spcAft>
                <a:spcPts val="1200"/>
              </a:spcAft>
              <a:buSzPct val="100000"/>
              <a:buChar char="○"/>
            </a:pPr>
            <a:r>
              <a:rPr lang="en"/>
              <a:t>Public dataset of dermoscopic images sorted into 7 categories</a:t>
            </a:r>
            <a:endParaRPr/>
          </a:p>
        </p:txBody>
      </p:sp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1400" r="-1399" t="0"/>
          <a:stretch/>
        </p:blipFill>
        <p:spPr>
          <a:xfrm>
            <a:off x="5095800" y="714675"/>
            <a:ext cx="3875775" cy="236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Development Plan			</a:t>
            </a:r>
            <a:endParaRPr/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387900" y="1489825"/>
            <a:ext cx="4725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Set up our environment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Prepare the dataset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Build the CNN model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Train the Model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Evaluate the model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Deployment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5"/>
          <p:cNvPicPr preferRelativeResize="0"/>
          <p:nvPr/>
        </p:nvPicPr>
        <p:blipFill rotWithShape="1">
          <a:blip r:embed="rId3">
            <a:alphaModFix/>
          </a:blip>
          <a:srcRect b="11645" l="11645" r="0" t="0"/>
          <a:stretch/>
        </p:blipFill>
        <p:spPr>
          <a:xfrm>
            <a:off x="5164625" y="2808213"/>
            <a:ext cx="3823027" cy="215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Goal</a:t>
            </a:r>
            <a:endParaRPr/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Develop an AI-driven system capable of accurately classifying common skin diseases from medical images.</a:t>
            </a:r>
            <a:br>
              <a:rPr lang="en" sz="1400">
                <a:solidFill>
                  <a:schemeClr val="dk1"/>
                </a:solidFill>
              </a:rPr>
            </a:b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Provide a user-friendly interface for patients and dermatologists to test images and receive diagnostic support.</a:t>
            </a:r>
            <a:br>
              <a:rPr lang="en" sz="1400">
                <a:solidFill>
                  <a:schemeClr val="dk1"/>
                </a:solidFill>
              </a:rPr>
            </a:b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Deliver a robust, explainable model with performance metrics that meet medical standards.</a:t>
            </a:r>
            <a:br>
              <a:rPr lang="en" sz="1400">
                <a:solidFill>
                  <a:schemeClr val="dk1"/>
                </a:solidFill>
              </a:rPr>
            </a:b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Enable decision support with actionable recommendations and risk alerts for urgent conditions.</a:t>
            </a:r>
            <a:br>
              <a:rPr lang="en" sz="1400">
                <a:solidFill>
                  <a:schemeClr val="dk1"/>
                </a:solidFill>
              </a:rPr>
            </a:b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Create a foundation for continuous learning, allowing integration of new medical knowledge and updated datasets.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2806950" y="2228700"/>
            <a:ext cx="40164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Questions?</a:t>
            </a:r>
            <a:endParaRPr sz="5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4572000" y="579775"/>
            <a:ext cx="2971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Project Advisor</a:t>
            </a:r>
            <a:endParaRPr u="sng"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618975"/>
            <a:ext cx="3509400" cy="24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Damian Williams - Team Lead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Srinithi Yalamanchili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Maddie Sidwell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Manuel Nieves Garcia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Savannah Ostermeyer</a:t>
            </a:r>
            <a:endParaRPr/>
          </a:p>
        </p:txBody>
      </p:sp>
      <p:sp>
        <p:nvSpPr>
          <p:cNvPr id="71" name="Google Shape;71;p14"/>
          <p:cNvSpPr txBox="1"/>
          <p:nvPr>
            <p:ph type="title"/>
          </p:nvPr>
        </p:nvSpPr>
        <p:spPr>
          <a:xfrm>
            <a:off x="464100" y="597425"/>
            <a:ext cx="2971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Team Members</a:t>
            </a:r>
            <a:endParaRPr u="sng"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660700" y="1152475"/>
            <a:ext cx="2971500" cy="9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Dr. Hajiarbabi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type="title"/>
          </p:nvPr>
        </p:nvSpPr>
        <p:spPr>
          <a:xfrm>
            <a:off x="4601575" y="1999050"/>
            <a:ext cx="2971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Project Sponsor</a:t>
            </a:r>
            <a:endParaRPr u="sng"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2425" y="2574325"/>
            <a:ext cx="297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Dr. Hajiarbabi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8825" y="3147025"/>
            <a:ext cx="3173949" cy="1904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87900" y="1489825"/>
            <a:ext cx="61746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839"/>
          </a:p>
          <a:p>
            <a:pPr indent="-345404" lvl="0" marL="457200" rtl="0" algn="l">
              <a:spcBef>
                <a:spcPts val="1200"/>
              </a:spcBef>
              <a:spcAft>
                <a:spcPts val="0"/>
              </a:spcAft>
              <a:buSzPts val="1839"/>
              <a:buChar char="●"/>
            </a:pPr>
            <a:r>
              <a:rPr lang="en" sz="1839"/>
              <a:t>Melanoma is one of the deadliest skin cancers </a:t>
            </a:r>
            <a:endParaRPr sz="1839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39"/>
          </a:p>
          <a:p>
            <a:pPr indent="-345404" lvl="0" marL="457200" rtl="0" algn="l">
              <a:spcBef>
                <a:spcPts val="0"/>
              </a:spcBef>
              <a:spcAft>
                <a:spcPts val="0"/>
              </a:spcAft>
              <a:buSzPts val="1839"/>
              <a:buChar char="●"/>
            </a:pPr>
            <a:r>
              <a:rPr lang="en" sz="1839"/>
              <a:t>Around 8,000 people die from melanoma each year</a:t>
            </a:r>
            <a:endParaRPr sz="1839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39"/>
          </a:p>
          <a:p>
            <a:pPr indent="-345404" lvl="0" marL="457200" rtl="0" algn="l">
              <a:spcBef>
                <a:spcPts val="0"/>
              </a:spcBef>
              <a:spcAft>
                <a:spcPts val="0"/>
              </a:spcAft>
              <a:buSzPts val="1839"/>
              <a:buChar char="●"/>
            </a:pPr>
            <a:r>
              <a:rPr lang="en" sz="1839"/>
              <a:t>The mortality rate for melanoma is highest among older adults and those with advanced-stage disease</a:t>
            </a:r>
            <a:endParaRPr sz="183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3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39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3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255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255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2500" y="2053475"/>
            <a:ext cx="2381250" cy="165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87900" y="1489825"/>
            <a:ext cx="5465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39"/>
          </a:p>
          <a:p>
            <a:pPr indent="-345404" lvl="0" marL="457200" rtl="0" algn="l">
              <a:spcBef>
                <a:spcPts val="1200"/>
              </a:spcBef>
              <a:spcAft>
                <a:spcPts val="0"/>
              </a:spcAft>
              <a:buSzPts val="1839"/>
              <a:buChar char="●"/>
            </a:pPr>
            <a:r>
              <a:rPr lang="en" sz="1839"/>
              <a:t>Early detection increases survival rates.</a:t>
            </a:r>
            <a:endParaRPr sz="1839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39"/>
          </a:p>
          <a:p>
            <a:pPr indent="-345404" lvl="0" marL="457200" rtl="0" algn="l">
              <a:spcBef>
                <a:spcPts val="0"/>
              </a:spcBef>
              <a:spcAft>
                <a:spcPts val="0"/>
              </a:spcAft>
              <a:buSzPts val="1839"/>
              <a:buChar char="●"/>
            </a:pPr>
            <a:r>
              <a:rPr lang="en" sz="1839"/>
              <a:t>Quickly diagnosing and providing information to medical professional and patients </a:t>
            </a:r>
            <a:endParaRPr sz="183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3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39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25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255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255"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350" y="1583125"/>
            <a:ext cx="2573750" cy="330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Overview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87900" y="1608075"/>
            <a:ext cx="55095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5404" lvl="0" marL="457200" rtl="0" algn="l">
              <a:spcBef>
                <a:spcPts val="0"/>
              </a:spcBef>
              <a:spcAft>
                <a:spcPts val="0"/>
              </a:spcAft>
              <a:buSzPts val="1839"/>
              <a:buChar char="●"/>
            </a:pPr>
            <a:r>
              <a:rPr lang="en" sz="1839"/>
              <a:t>Developing a convolutional neural network (CNN)-based system to classify skin diseases.</a:t>
            </a:r>
            <a:endParaRPr sz="1839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39"/>
          </a:p>
          <a:p>
            <a:pPr indent="-345404" lvl="0" marL="457200" rtl="0" algn="l">
              <a:spcBef>
                <a:spcPts val="0"/>
              </a:spcBef>
              <a:spcAft>
                <a:spcPts val="0"/>
              </a:spcAft>
              <a:buSzPts val="1839"/>
              <a:buChar char="●"/>
            </a:pPr>
            <a:r>
              <a:rPr lang="en" sz="1839"/>
              <a:t>Users can upload images of skin lesions and receive rapid feedback.</a:t>
            </a:r>
            <a:endParaRPr sz="1839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39"/>
          </a:p>
          <a:p>
            <a:pPr indent="-345404" lvl="0" marL="457200" rtl="0" algn="l">
              <a:spcBef>
                <a:spcPts val="0"/>
              </a:spcBef>
              <a:spcAft>
                <a:spcPts val="0"/>
              </a:spcAft>
              <a:buSzPts val="1839"/>
              <a:buChar char="●"/>
            </a:pPr>
            <a:r>
              <a:rPr lang="en" sz="1839"/>
              <a:t>Ai expert to simulate medical screening</a:t>
            </a:r>
            <a:endParaRPr sz="1255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255"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9400" y="2028150"/>
            <a:ext cx="2941800" cy="29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Deliverable System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387900" y="1789225"/>
            <a:ext cx="5221200" cy="16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Trained model and web interface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Final report with dataset analysis and limitations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Presentation</a:t>
            </a:r>
            <a:r>
              <a:rPr lang="en"/>
              <a:t>/demo </a:t>
            </a:r>
            <a:r>
              <a:rPr lang="en"/>
              <a:t>session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100" y="1789237"/>
            <a:ext cx="3311050" cy="248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988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95"/>
              <a:buChar char="●"/>
            </a:pPr>
            <a:r>
              <a:rPr lang="en" sz="1595"/>
              <a:t>Collect demographics, symptom descriptions, and allow users to upload lesion images.</a:t>
            </a:r>
            <a:endParaRPr sz="159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595"/>
          </a:p>
          <a:p>
            <a:pPr indent="-32988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95"/>
              <a:buChar char="●"/>
            </a:pPr>
            <a:r>
              <a:rPr lang="en" sz="1595"/>
              <a:t>Store medical rules, disease information, and apply reasoning or machine learning to support differential diagnosis with confidence scores.</a:t>
            </a:r>
            <a:endParaRPr sz="159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595"/>
          </a:p>
          <a:p>
            <a:pPr indent="-32988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95"/>
              <a:buChar char="●"/>
            </a:pPr>
            <a:r>
              <a:rPr lang="en" sz="1595"/>
              <a:t>Present possible diagnoses, next steps, and red-flag alerts, while generating patient reports and storing diagnostic history.</a:t>
            </a:r>
            <a:endParaRPr sz="159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595"/>
          </a:p>
          <a:p>
            <a:pPr indent="-32988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95"/>
              <a:buChar char="●"/>
            </a:pPr>
            <a:r>
              <a:rPr lang="en" sz="1595"/>
              <a:t>Integrate new knowledge and retrain models on updated datasets.</a:t>
            </a:r>
            <a:endParaRPr sz="1595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87900" y="1489825"/>
            <a:ext cx="5709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Intuitive interface for patients and dermatologists, accessible via web or mobile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Achieve ≥85–90% classification accuracy and generate diagnoses within seconds, handling multiple inputs efficiently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Ensure HIPAA/GDPR-compliant secure data handling and provide explanations highlighting key features of the diagnosis.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5400" y="2100238"/>
            <a:ext cx="2787124" cy="185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Optional Requirements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87900" y="157537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Multilingual support: </a:t>
            </a:r>
            <a:r>
              <a:rPr lang="en" sz="1600"/>
              <a:t>Add m</a:t>
            </a:r>
            <a:r>
              <a:rPr lang="en" sz="1600">
                <a:solidFill>
                  <a:schemeClr val="dk1"/>
                </a:solidFill>
              </a:rPr>
              <a:t>ultiple language</a:t>
            </a:r>
            <a:r>
              <a:rPr lang="en" sz="1600"/>
              <a:t> options</a:t>
            </a:r>
            <a:r>
              <a:rPr lang="en" sz="1600">
                <a:solidFill>
                  <a:schemeClr val="dk1"/>
                </a:solidFill>
              </a:rPr>
              <a:t> for wider accessibility.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User account system: Allow patients and dermatologists to create accounts for </a:t>
            </a:r>
            <a:r>
              <a:rPr lang="en" sz="1600"/>
              <a:t>uploading and saving</a:t>
            </a:r>
            <a:r>
              <a:rPr lang="en" sz="1600">
                <a:solidFill>
                  <a:schemeClr val="dk1"/>
                </a:solidFill>
              </a:rPr>
              <a:t> cases.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Longitudinal tracking: </a:t>
            </a:r>
            <a:r>
              <a:rPr lang="en" sz="1600"/>
              <a:t>This provides g</a:t>
            </a:r>
            <a:r>
              <a:rPr lang="en" sz="1600">
                <a:solidFill>
                  <a:schemeClr val="dk1"/>
                </a:solidFill>
              </a:rPr>
              <a:t>raphs that show how a lesion evolves over multiple uploads.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/>
              <a:t>Telehealth API Integration</a:t>
            </a:r>
            <a:r>
              <a:rPr lang="en" sz="1600">
                <a:solidFill>
                  <a:schemeClr val="dk1"/>
                </a:solidFill>
              </a:rPr>
              <a:t>: Connect with telehealth services for direct dermatologist consultation.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